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50" r:id="rId2"/>
  </p:sldMasterIdLst>
  <p:notesMasterIdLst>
    <p:notesMasterId r:id="rId15"/>
  </p:notesMasterIdLst>
  <p:sldIdLst>
    <p:sldId id="256" r:id="rId3"/>
    <p:sldId id="257" r:id="rId4"/>
    <p:sldId id="258" r:id="rId5"/>
    <p:sldId id="261" r:id="rId6"/>
    <p:sldId id="262" r:id="rId7"/>
    <p:sldId id="263" r:id="rId8"/>
    <p:sldId id="264" r:id="rId9"/>
    <p:sldId id="259" r:id="rId10"/>
    <p:sldId id="260" r:id="rId11"/>
    <p:sldId id="265" r:id="rId12"/>
    <p:sldId id="266" r:id="rId13"/>
    <p:sldId id="267" r:id="rId14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entury Gothic" panose="020B0502020202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4" roundtripDataSignature="AMtx7mgdbMGOykAvafLPNE94YmYIvXZN4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392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6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customschemas.google.com/relationships/presentationmetadata" Target="metadata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6" name="Google Shape;146;p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4" name="Google Shape;184;p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5" name="Google Shape;195;p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02" name="Google Shape;202;p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66" name="Google Shape;16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678157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77" name="Google Shape;17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8024893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4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4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20" name="Google Shape;20;p5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zione con didascalia">
  <p:cSld name="Citazione con didascalia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5"/>
          <p:cNvSpPr txBox="1"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65"/>
          <p:cNvSpPr txBox="1">
            <a:spLocks noGrp="1"/>
          </p:cNvSpPr>
          <p:nvPr>
            <p:ph type="body" idx="1"/>
          </p:nvPr>
        </p:nvSpPr>
        <p:spPr>
          <a:xfrm>
            <a:off x="1930400" y="3771174"/>
            <a:ext cx="7279649" cy="3421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 b="0" i="0" cap="small">
                <a:solidFill>
                  <a:srgbClr val="86D1D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91" name="Google Shape;91;p65"/>
          <p:cNvSpPr txBox="1">
            <a:spLocks noGrp="1"/>
          </p:cNvSpPr>
          <p:nvPr>
            <p:ph type="body" idx="2"/>
          </p:nvPr>
        </p:nvSpPr>
        <p:spPr>
          <a:xfrm>
            <a:off x="1154954" y="4350657"/>
            <a:ext cx="8825659" cy="167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92" name="Google Shape;92;p6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6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6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  <p:sp>
        <p:nvSpPr>
          <p:cNvPr id="95" name="Google Shape;95;p65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0"/>
              <a:buFont typeface="Arial"/>
              <a:buNone/>
            </a:pPr>
            <a:r>
              <a:rPr lang="it-IT" sz="12200" b="0" i="0" u="none" strike="noStrike" cap="non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65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200"/>
              <a:buFont typeface="Arial"/>
              <a:buNone/>
            </a:pPr>
            <a:r>
              <a:rPr lang="it-IT" sz="12200" b="0" i="0" u="none" strike="noStrike" cap="none">
                <a:solidFill>
                  <a:srgbClr val="86D1D8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da nome">
  <p:cSld name="Scheda nome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66"/>
          <p:cNvSpPr txBox="1"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66"/>
          <p:cNvSpPr txBox="1"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66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66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66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onne">
  <p:cSld name="3 colonne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67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67"/>
          <p:cNvSpPr txBox="1"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06" name="Google Shape;106;p67"/>
          <p:cNvSpPr txBox="1">
            <a:spLocks noGrp="1"/>
          </p:cNvSpPr>
          <p:nvPr>
            <p:ph type="body" idx="2"/>
          </p:nvPr>
        </p:nvSpPr>
        <p:spPr>
          <a:xfrm>
            <a:off x="652463" y="2667000"/>
            <a:ext cx="2927350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07" name="Google Shape;107;p67"/>
          <p:cNvSpPr txBox="1">
            <a:spLocks noGrp="1"/>
          </p:cNvSpPr>
          <p:nvPr>
            <p:ph type="body" idx="3"/>
          </p:nvPr>
        </p:nvSpPr>
        <p:spPr>
          <a:xfrm>
            <a:off x="3883659" y="1981200"/>
            <a:ext cx="29362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08" name="Google Shape;108;p67"/>
          <p:cNvSpPr txBox="1">
            <a:spLocks noGrp="1"/>
          </p:cNvSpPr>
          <p:nvPr>
            <p:ph type="body" idx="4"/>
          </p:nvPr>
        </p:nvSpPr>
        <p:spPr>
          <a:xfrm>
            <a:off x="3873106" y="2667000"/>
            <a:ext cx="2946794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09" name="Google Shape;109;p67"/>
          <p:cNvSpPr txBox="1">
            <a:spLocks noGrp="1"/>
          </p:cNvSpPr>
          <p:nvPr>
            <p:ph type="body" idx="5"/>
          </p:nvPr>
        </p:nvSpPr>
        <p:spPr>
          <a:xfrm>
            <a:off x="7124700" y="1981200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0" name="Google Shape;110;p67"/>
          <p:cNvSpPr txBox="1">
            <a:spLocks noGrp="1"/>
          </p:cNvSpPr>
          <p:nvPr>
            <p:ph type="body" idx="6"/>
          </p:nvPr>
        </p:nvSpPr>
        <p:spPr>
          <a:xfrm>
            <a:off x="7124700" y="2667000"/>
            <a:ext cx="2932113" cy="3589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111" name="Google Shape;111;p67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2" name="Google Shape;112;p67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3" name="Google Shape;113;p67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67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67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onne immagine">
  <p:cSld name="3 colonne immagine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68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68"/>
          <p:cNvSpPr txBox="1"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19" name="Google Shape;119;p68"/>
          <p:cNvSpPr>
            <a:spLocks noGrp="1"/>
          </p:cNvSpPr>
          <p:nvPr>
            <p:ph type="pic" idx="2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</p:sp>
      <p:sp>
        <p:nvSpPr>
          <p:cNvPr id="120" name="Google Shape;120;p68"/>
          <p:cNvSpPr txBox="1">
            <a:spLocks noGrp="1"/>
          </p:cNvSpPr>
          <p:nvPr>
            <p:ph type="body" idx="3"/>
          </p:nvPr>
        </p:nvSpPr>
        <p:spPr>
          <a:xfrm>
            <a:off x="652463" y="4827211"/>
            <a:ext cx="2940050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1" name="Google Shape;121;p68"/>
          <p:cNvSpPr txBox="1">
            <a:spLocks noGrp="1"/>
          </p:cNvSpPr>
          <p:nvPr>
            <p:ph type="body" idx="4"/>
          </p:nvPr>
        </p:nvSpPr>
        <p:spPr>
          <a:xfrm>
            <a:off x="3889375" y="4250949"/>
            <a:ext cx="2930525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22" name="Google Shape;122;p68"/>
          <p:cNvSpPr>
            <a:spLocks noGrp="1"/>
          </p:cNvSpPr>
          <p:nvPr>
            <p:ph type="pic" idx="5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</p:sp>
      <p:sp>
        <p:nvSpPr>
          <p:cNvPr id="123" name="Google Shape;123;p68"/>
          <p:cNvSpPr txBox="1">
            <a:spLocks noGrp="1"/>
          </p:cNvSpPr>
          <p:nvPr>
            <p:ph type="body" idx="6"/>
          </p:nvPr>
        </p:nvSpPr>
        <p:spPr>
          <a:xfrm>
            <a:off x="3888022" y="4827210"/>
            <a:ext cx="2934406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124" name="Google Shape;124;p68"/>
          <p:cNvSpPr txBox="1">
            <a:spLocks noGrp="1"/>
          </p:cNvSpPr>
          <p:nvPr>
            <p:ph type="body" idx="7"/>
          </p:nvPr>
        </p:nvSpPr>
        <p:spPr>
          <a:xfrm>
            <a:off x="7124700" y="4250949"/>
            <a:ext cx="2932113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125" name="Google Shape;125;p68"/>
          <p:cNvSpPr>
            <a:spLocks noGrp="1"/>
          </p:cNvSpPr>
          <p:nvPr>
            <p:ph type="pic" idx="8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</p:sp>
      <p:sp>
        <p:nvSpPr>
          <p:cNvPr id="126" name="Google Shape;126;p68"/>
          <p:cNvSpPr txBox="1">
            <a:spLocks noGrp="1"/>
          </p:cNvSpPr>
          <p:nvPr>
            <p:ph type="body" idx="9"/>
          </p:nvPr>
        </p:nvSpPr>
        <p:spPr>
          <a:xfrm>
            <a:off x="7124575" y="4827208"/>
            <a:ext cx="2935997" cy="6591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cxnSp>
        <p:nvCxnSpPr>
          <p:cNvPr id="127" name="Google Shape;127;p68"/>
          <p:cNvCxnSpPr/>
          <p:nvPr/>
        </p:nvCxnSpPr>
        <p:spPr>
          <a:xfrm>
            <a:off x="3726142" y="2133600"/>
            <a:ext cx="0" cy="3962400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8" name="Google Shape;128;p68"/>
          <p:cNvCxnSpPr/>
          <p:nvPr/>
        </p:nvCxnSpPr>
        <p:spPr>
          <a:xfrm>
            <a:off x="6962227" y="2133600"/>
            <a:ext cx="0" cy="3966882"/>
          </a:xfrm>
          <a:prstGeom prst="straightConnector1">
            <a:avLst/>
          </a:prstGeom>
          <a:noFill/>
          <a:ln w="12700" cap="flat" cmpd="sng">
            <a:solidFill>
              <a:srgbClr val="86D1D8">
                <a:alpha val="40000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9" name="Google Shape;129;p68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68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68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testo verticale" type="vertTx">
  <p:cSld name="VERTICAL_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69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69"/>
          <p:cNvSpPr txBox="1">
            <a:spLocks noGrp="1"/>
          </p:cNvSpPr>
          <p:nvPr>
            <p:ph type="body" idx="1"/>
          </p:nvPr>
        </p:nvSpPr>
        <p:spPr>
          <a:xfrm rot="5400000">
            <a:off x="3478842" y="-322612"/>
            <a:ext cx="4195481" cy="89465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35" name="Google Shape;135;p69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6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6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olo e testo verticale" type="vertTitleAndTx">
  <p:cSld name="VERTICAL_TITLE_AND_VERTICAL_TEXT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0"/>
          <p:cNvSpPr txBox="1">
            <a:spLocks noGrp="1"/>
          </p:cNvSpPr>
          <p:nvPr>
            <p:ph type="title"/>
          </p:nvPr>
        </p:nvSpPr>
        <p:spPr>
          <a:xfrm rot="5400000">
            <a:off x="6267450" y="2466975"/>
            <a:ext cx="5826125" cy="1752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70"/>
          <p:cNvSpPr txBox="1">
            <a:spLocks noGrp="1"/>
          </p:cNvSpPr>
          <p:nvPr>
            <p:ph type="body" idx="1"/>
          </p:nvPr>
        </p:nvSpPr>
        <p:spPr>
          <a:xfrm rot="5400000">
            <a:off x="1679576" y="-139699"/>
            <a:ext cx="5368924" cy="74231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141" name="Google Shape;141;p7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70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7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titolo" type="titleOnly">
  <p:cSld name="TITLE_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5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5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5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55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contenuto" type="obj">
  <p:cSld name="OBJEC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3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3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2pPr>
            <a:lvl3pPr marL="1371600" lvl="2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3pPr>
            <a:lvl4pPr marL="1828800" lvl="3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4pPr>
            <a:lvl5pPr marL="2286000" lvl="4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5pPr>
            <a:lvl6pPr marL="2743200" lvl="5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6pPr>
            <a:lvl7pPr marL="3200400" lvl="6" indent="-32003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7pPr>
            <a:lvl8pPr marL="3657600" lvl="7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8pPr>
            <a:lvl9pPr marL="4114800" lvl="8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/>
            </a:lvl9pPr>
          </a:lstStyle>
          <a:p>
            <a:endParaRPr/>
          </a:p>
        </p:txBody>
      </p:sp>
      <p:sp>
        <p:nvSpPr>
          <p:cNvPr id="43" name="Google Shape;43;p5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5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ntestazione sezione" type="secHead">
  <p:cSld name="SECTION_HEADER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9"/>
          <p:cNvSpPr txBox="1"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Century Gothic"/>
              <a:buNone/>
              <a:defRPr sz="4000" b="0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9"/>
          <p:cNvSpPr txBox="1"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cap="none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59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59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9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fronto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60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60"/>
          <p:cNvSpPr txBox="1"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60"/>
          <p:cNvSpPr txBox="1">
            <a:spLocks noGrp="1"/>
          </p:cNvSpPr>
          <p:nvPr>
            <p:ph type="body" idx="2"/>
          </p:nvPr>
        </p:nvSpPr>
        <p:spPr>
          <a:xfrm>
            <a:off x="1103312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56" name="Google Shape;56;p60"/>
          <p:cNvSpPr txBox="1">
            <a:spLocks noGrp="1"/>
          </p:cNvSpPr>
          <p:nvPr>
            <p:ph type="body" idx="3"/>
          </p:nvPr>
        </p:nvSpPr>
        <p:spPr>
          <a:xfrm>
            <a:off x="5654495" y="1905000"/>
            <a:ext cx="4396339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920"/>
              <a:buNone/>
              <a:defRPr sz="2400" b="0">
                <a:solidFill>
                  <a:srgbClr val="86D1D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60"/>
          <p:cNvSpPr txBox="1">
            <a:spLocks noGrp="1"/>
          </p:cNvSpPr>
          <p:nvPr>
            <p:ph type="body" idx="4"/>
          </p:nvPr>
        </p:nvSpPr>
        <p:spPr>
          <a:xfrm>
            <a:off x="5654495" y="2514600"/>
            <a:ext cx="4396339" cy="3741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1pPr>
            <a:lvl2pPr marL="914400" lvl="1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2pPr>
            <a:lvl3pPr marL="1371600" lvl="2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3pPr>
            <a:lvl4pPr marL="1828800" lvl="3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4pPr>
            <a:lvl5pPr marL="2286000" lvl="4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5pPr>
            <a:lvl6pPr marL="2743200" lvl="5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6pPr>
            <a:lvl7pPr marL="3200400" lvl="6" indent="-28956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7pPr>
            <a:lvl8pPr marL="3657600" lvl="7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8pPr>
            <a:lvl9pPr marL="4114800" lvl="8" indent="-28955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Char char="►"/>
              <a:defRPr sz="1200"/>
            </a:lvl9pPr>
          </a:lstStyle>
          <a:p>
            <a:endParaRPr/>
          </a:p>
        </p:txBody>
      </p:sp>
      <p:sp>
        <p:nvSpPr>
          <p:cNvPr id="58" name="Google Shape;58;p60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60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60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uto con didascalia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1"/>
          <p:cNvSpPr txBox="1"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61"/>
          <p:cNvSpPr txBox="1">
            <a:spLocks noGrp="1"/>
          </p:cNvSpPr>
          <p:nvPr>
            <p:ph type="body" idx="1"/>
          </p:nvPr>
        </p:nvSpPr>
        <p:spPr>
          <a:xfrm>
            <a:off x="4784616" y="1447800"/>
            <a:ext cx="5195997" cy="457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30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Char char="►"/>
              <a:defRPr sz="2000"/>
            </a:lvl1pPr>
            <a:lvl2pPr marL="914400" lvl="1" indent="-32004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Char char="►"/>
              <a:defRPr sz="1800"/>
            </a:lvl2pPr>
            <a:lvl3pPr marL="1371600" lvl="2" indent="-30988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280"/>
              <a:buChar char="►"/>
              <a:defRPr sz="1600"/>
            </a:lvl3pPr>
            <a:lvl4pPr marL="1828800" lvl="3" indent="-299719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4pPr>
            <a:lvl5pPr marL="2286000" lvl="4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5pPr>
            <a:lvl6pPr marL="2743200" lvl="5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6pPr>
            <a:lvl7pPr marL="3200400" lvl="6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7pPr>
            <a:lvl8pPr marL="3657600" lvl="7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8pPr>
            <a:lvl9pPr marL="4114800" lvl="8" indent="-29972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Char char="►"/>
              <a:defRPr sz="1400"/>
            </a:lvl9pPr>
          </a:lstStyle>
          <a:p>
            <a:endParaRPr/>
          </a:p>
        </p:txBody>
      </p:sp>
      <p:sp>
        <p:nvSpPr>
          <p:cNvPr id="64" name="Google Shape;64;p61"/>
          <p:cNvSpPr txBox="1">
            <a:spLocks noGrp="1"/>
          </p:cNvSpPr>
          <p:nvPr>
            <p:ph type="body" idx="2"/>
          </p:nvPr>
        </p:nvSpPr>
        <p:spPr>
          <a:xfrm>
            <a:off x="1154953" y="3129280"/>
            <a:ext cx="3401063" cy="2895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6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6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6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con didascalia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62"/>
          <p:cNvSpPr txBox="1"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Century Gothic"/>
              <a:buNone/>
              <a:defRPr sz="36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62"/>
          <p:cNvSpPr>
            <a:spLocks noGrp="1"/>
          </p:cNvSpPr>
          <p:nvPr>
            <p:ph type="pic" idx="2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</p:sp>
      <p:sp>
        <p:nvSpPr>
          <p:cNvPr id="71" name="Google Shape;71;p62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508497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20"/>
              <a:buNone/>
              <a:defRPr sz="14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2" name="Google Shape;72;p6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6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6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magine panoramica con didascalia">
  <p:cSld name="Immagine panoramica con didascalia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63"/>
          <p:cNvSpPr txBox="1"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Century Gothic"/>
              <a:buNone/>
              <a:defRPr sz="2400" b="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63"/>
          <p:cNvSpPr>
            <a:spLocks noGrp="1"/>
          </p:cNvSpPr>
          <p:nvPr>
            <p:ph type="pic" idx="2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noFill/>
          <a:ln>
            <a:noFill/>
          </a:ln>
          <a:effectLst>
            <a:outerShdw blurRad="50800" dist="50800" dir="5400000" algn="tl" rotWithShape="0">
              <a:srgbClr val="000000">
                <a:alpha val="42352"/>
              </a:srgbClr>
            </a:outerShdw>
          </a:effectLst>
        </p:spPr>
      </p:sp>
      <p:sp>
        <p:nvSpPr>
          <p:cNvPr id="78" name="Google Shape;78;p63"/>
          <p:cNvSpPr txBox="1">
            <a:spLocks noGrp="1"/>
          </p:cNvSpPr>
          <p:nvPr>
            <p:ph type="body" idx="1"/>
          </p:nvPr>
        </p:nvSpPr>
        <p:spPr>
          <a:xfrm>
            <a:off x="1154956" y="5367325"/>
            <a:ext cx="8825656" cy="4937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79" name="Google Shape;79;p63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63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63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olo e sottotitolo">
  <p:cSld name="Titolo e sottotitolo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4"/>
          <p:cNvSpPr txBox="1"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Century Gothic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64"/>
          <p:cNvSpPr txBox="1">
            <a:spLocks noGrp="1"/>
          </p:cNvSpPr>
          <p:nvPr>
            <p:ph type="body" idx="1"/>
          </p:nvPr>
        </p:nvSpPr>
        <p:spPr>
          <a:xfrm>
            <a:off x="1154954" y="3657600"/>
            <a:ext cx="8825659" cy="236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440"/>
              <a:buNone/>
              <a:defRPr sz="1800"/>
            </a:lvl1pPr>
            <a:lvl2pPr marL="914400" lvl="1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960"/>
              <a:buNone/>
              <a:defRPr sz="1200"/>
            </a:lvl2pPr>
            <a:lvl3pPr marL="1371600" lvl="2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800"/>
              <a:buNone/>
              <a:defRPr sz="1000"/>
            </a:lvl3pPr>
            <a:lvl4pPr marL="1828800" lvl="3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4pPr>
            <a:lvl5pPr marL="2286000" lvl="4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5pPr>
            <a:lvl6pPr marL="2743200" lvl="5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6pPr>
            <a:lvl7pPr marL="3200400" lvl="6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7pPr>
            <a:lvl8pPr marL="3657600" lvl="7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8pPr>
            <a:lvl9pPr marL="4114800" lvl="8" indent="-228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720"/>
              <a:buNone/>
              <a:defRPr sz="900"/>
            </a:lvl9pPr>
          </a:lstStyle>
          <a:p>
            <a:endParaRPr/>
          </a:p>
        </p:txBody>
      </p:sp>
      <p:sp>
        <p:nvSpPr>
          <p:cNvPr id="85" name="Google Shape;85;p64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64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64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18" Type="http://schemas.openxmlformats.org/officeDocument/2006/relationships/image" Target="../media/image3.png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17" Type="http://schemas.openxmlformats.org/officeDocument/2006/relationships/image" Target="../media/image2.png"/><Relationship Id="rId2" Type="http://schemas.openxmlformats.org/officeDocument/2006/relationships/slideLayout" Target="../slideLayouts/slideLayout3.xml"/><Relationship Id="rId16" Type="http://schemas.openxmlformats.org/officeDocument/2006/relationships/image" Target="../media/image6.png"/><Relationship Id="rId20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1.xml"/><Relationship Id="rId19" Type="http://schemas.openxmlformats.org/officeDocument/2006/relationships/image" Target="../media/image4.png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52"/>
          <p:cNvPicPr preferRelativeResize="0"/>
          <p:nvPr/>
        </p:nvPicPr>
        <p:blipFill rotWithShape="1">
          <a:blip r:embed="rId4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52"/>
          <p:cNvPicPr preferRelativeResize="0"/>
          <p:nvPr/>
        </p:nvPicPr>
        <p:blipFill rotWithShape="1">
          <a:blip r:embed="rId5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52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F3F3F3">
                  <a:alpha val="6274"/>
                </a:srgbClr>
              </a:gs>
              <a:gs pos="36000">
                <a:srgbClr val="F3F3F3">
                  <a:alpha val="5490"/>
                </a:srgbClr>
              </a:gs>
              <a:gs pos="69000">
                <a:srgbClr val="F3F3F3">
                  <a:alpha val="0"/>
                </a:srgbClr>
              </a:gs>
              <a:gs pos="100000">
                <a:srgbClr val="F3F3F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" name="Google Shape;9;p52"/>
          <p:cNvPicPr preferRelativeResize="0"/>
          <p:nvPr/>
        </p:nvPicPr>
        <p:blipFill rotWithShape="1">
          <a:blip r:embed="rId6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Google Shape;10;p52"/>
          <p:cNvPicPr preferRelativeResize="0"/>
          <p:nvPr/>
        </p:nvPicPr>
        <p:blipFill rotWithShape="1">
          <a:blip r:embed="rId7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5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31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52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52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600"/>
              <a:buFont typeface="Noto Sans Symbols"/>
              <a:buChar char="►"/>
              <a:defRPr sz="20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F7F7F7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4" name="Google Shape;14;p52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5" name="Google Shape;15;p52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16" name="Google Shape;16;p52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Google Shape;24;p51"/>
          <p:cNvPicPr preferRelativeResize="0"/>
          <p:nvPr/>
        </p:nvPicPr>
        <p:blipFill rotWithShape="1">
          <a:blip r:embed="rId17">
            <a:alphaModFix/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51"/>
          <p:cNvPicPr preferRelativeResize="0"/>
          <p:nvPr/>
        </p:nvPicPr>
        <p:blipFill rotWithShape="1">
          <a:blip r:embed="rId18">
            <a:alphaModFix/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1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>
            <a:gsLst>
              <a:gs pos="0">
                <a:srgbClr val="4CB9C3">
                  <a:alpha val="6274"/>
                </a:srgbClr>
              </a:gs>
              <a:gs pos="36000">
                <a:srgbClr val="4CB9C3">
                  <a:alpha val="5490"/>
                </a:srgbClr>
              </a:gs>
              <a:gs pos="69000">
                <a:srgbClr val="4CB9C3">
                  <a:alpha val="0"/>
                </a:srgbClr>
              </a:gs>
              <a:gs pos="100000">
                <a:srgbClr val="4CB9C3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" name="Google Shape;27;p51"/>
          <p:cNvPicPr preferRelativeResize="0"/>
          <p:nvPr/>
        </p:nvPicPr>
        <p:blipFill rotWithShape="1">
          <a:blip r:embed="rId19">
            <a:alphaModFix/>
          </a:blip>
          <a:srcRect t="28812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51"/>
          <p:cNvPicPr preferRelativeResize="0"/>
          <p:nvPr/>
        </p:nvPicPr>
        <p:blipFill rotWithShape="1">
          <a:blip r:embed="rId20">
            <a:alphaModFix/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5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31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51"/>
          <p:cNvSpPr txBox="1"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  <a:defRPr sz="4200" b="0" i="0" u="none" strike="noStrike" cap="none">
                <a:solidFill>
                  <a:schemeClr val="lt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51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600"/>
              <a:buFont typeface="Noto Sans Symbols"/>
              <a:buChar char="►"/>
              <a:defRPr sz="20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914400" marR="0" lvl="1" indent="-32004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440"/>
              <a:buFont typeface="Noto Sans Symbols"/>
              <a:buChar char="►"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1371600" marR="0" lvl="2" indent="-30988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280"/>
              <a:buFont typeface="Noto Sans Symbols"/>
              <a:buChar char="►"/>
              <a:defRPr sz="16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1828800" marR="0" lvl="3" indent="-299719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2286000" marR="0" lvl="4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2743200" marR="0" lvl="5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3200400" marR="0" lvl="6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3657600" marR="0" lvl="7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4114800" marR="0" lvl="8" indent="-29972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86D1D8"/>
              </a:buClr>
              <a:buSzPts val="1120"/>
              <a:buFont typeface="Noto Sans Symbols"/>
              <a:buChar char="►"/>
              <a:defRPr sz="14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2" name="Google Shape;32;p51"/>
          <p:cNvSpPr txBox="1">
            <a:spLocks noGrp="1"/>
          </p:cNvSpPr>
          <p:nvPr>
            <p:ph type="dt" idx="10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3" name="Google Shape;33;p51"/>
          <p:cNvSpPr txBox="1">
            <a:spLocks noGrp="1"/>
          </p:cNvSpPr>
          <p:nvPr>
            <p:ph type="ftr" idx="11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1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endParaRPr/>
          </a:p>
        </p:txBody>
      </p:sp>
      <p:sp>
        <p:nvSpPr>
          <p:cNvPr id="34" name="Google Shape;34;p51"/>
          <p:cNvSpPr txBox="1">
            <a:spLocks noGrp="1"/>
          </p:cNvSpPr>
          <p:nvPr>
            <p:ph type="sldNum" idx="12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-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7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49" name="Google Shape;149;p71"/>
          <p:cNvSpPr/>
          <p:nvPr/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31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71"/>
          <p:cNvSpPr/>
          <p:nvPr/>
        </p:nvSpPr>
        <p:spPr>
          <a:xfrm>
            <a:off x="8719939" y="1460230"/>
            <a:ext cx="3472060" cy="825932"/>
          </a:xfrm>
          <a:custGeom>
            <a:avLst/>
            <a:gdLst/>
            <a:ahLst/>
            <a:cxnLst/>
            <a:rect l="l" t="t" r="r" b="b"/>
            <a:pathLst>
              <a:path w="3472060" h="825932" extrusionOk="0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51" name="Google Shape;151;p71"/>
          <p:cNvSpPr txBox="1"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ts val="4200"/>
              <a:buFont typeface="Century Gothic"/>
              <a:buNone/>
            </a:pPr>
            <a:r>
              <a:rPr lang="it-IT" b="0" i="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LMM recap</a:t>
            </a:r>
            <a:endParaRPr/>
          </a:p>
        </p:txBody>
      </p:sp>
      <p:sp>
        <p:nvSpPr>
          <p:cNvPr id="152" name="Google Shape;152;p71"/>
          <p:cNvSpPr/>
          <p:nvPr/>
        </p:nvSpPr>
        <p:spPr>
          <a:xfrm>
            <a:off x="1" y="1762067"/>
            <a:ext cx="12192417" cy="5095933"/>
          </a:xfrm>
          <a:custGeom>
            <a:avLst/>
            <a:gdLst/>
            <a:ahLst/>
            <a:cxnLst/>
            <a:rect l="l" t="t" r="r" b="b"/>
            <a:pathLst>
              <a:path w="12192417" h="5095933" extrusionOk="0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53" name="Google Shape;153;p71"/>
          <p:cNvSpPr txBox="1">
            <a:spLocks noGrp="1"/>
          </p:cNvSpPr>
          <p:nvPr>
            <p:ph type="body" idx="1"/>
          </p:nvPr>
        </p:nvSpPr>
        <p:spPr>
          <a:xfrm>
            <a:off x="648925" y="2548274"/>
            <a:ext cx="10479300" cy="40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55598"/>
              <a:buNone/>
            </a:pPr>
            <a:r>
              <a:rPr lang="it-IT" sz="2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OBIETTIVO: cercare di indagare l’effetto di ITI e CSI sui tempi di risposta.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55598"/>
              <a:buNone/>
            </a:pP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55598"/>
              <a:buNone/>
            </a:pPr>
            <a:r>
              <a:rPr lang="it-IT" sz="2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Abbiamo eseguito degli LMM considerando (separatamente) come</a:t>
            </a:r>
            <a:r>
              <a:rPr lang="it-IT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random effect i seguenti fattori :</a:t>
            </a:r>
            <a:endParaRPr sz="2800" b="0"/>
          </a:p>
          <a:p>
            <a:pPr marL="342900" lvl="0" indent="-335486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ct val="55598"/>
              <a:buChar char="►"/>
            </a:pPr>
            <a:r>
              <a:rPr lang="it-IT" sz="2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Subject (nell</a:t>
            </a:r>
            <a:r>
              <a:rPr lang="it-IT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’anova che vi avevamo mostrato consideriamo ogni soggetto viene utilizzato per calcolare più di un tempo di riposta -&gt; osservazioni non indipendenti)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40259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Calibri"/>
              <a:buChar char="►"/>
            </a:pPr>
            <a:r>
              <a:rPr lang="it-IT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opzione 2: parametri dell’esperimento (non ci interessano di per sè, ma potrebbero influire sulla varianza dei tempi di risposta)</a:t>
            </a:r>
            <a:endParaRPr sz="2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342900" lvl="0" indent="-335485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ct val="55598"/>
              <a:buChar char="►"/>
            </a:pPr>
            <a:r>
              <a:rPr lang="it-IT" sz="2800" b="0" i="0" u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ITI (tempo </a:t>
            </a:r>
            <a:r>
              <a:rPr lang="it-IT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di riposo, fissato a 4? livelli)</a:t>
            </a:r>
            <a:endParaRPr/>
          </a:p>
          <a:p>
            <a:pPr marL="342900" lvl="0" indent="-335486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ct val="55598"/>
              <a:buChar char="►"/>
            </a:pPr>
            <a:r>
              <a:rPr lang="it-IT" sz="2800" b="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CSI (tempo </a:t>
            </a:r>
            <a:r>
              <a:rPr lang="it-IT" sz="2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 cui viene mostrato lo stimolo, fissato a due livelli)</a:t>
            </a:r>
            <a:br>
              <a:rPr lang="it-IT"/>
            </a:br>
            <a:endParaRPr cap="none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5">
            <a:extLst>
              <a:ext uri="{FF2B5EF4-FFF2-40B4-BE49-F238E27FC236}">
                <a16:creationId xmlns:a16="http://schemas.microsoft.com/office/drawing/2014/main" id="{C74204FA-9EEC-8F93-4A32-4C1F79B1B2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877A461D-AE0F-EC89-9963-653970339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178" y="452718"/>
            <a:ext cx="8087214" cy="3319182"/>
          </a:xfrm>
          <a:prstGeom prst="rect">
            <a:avLst/>
          </a:prstGeom>
        </p:spPr>
      </p:pic>
      <p:pic>
        <p:nvPicPr>
          <p:cNvPr id="14" name="Immagine 13">
            <a:extLst>
              <a:ext uri="{FF2B5EF4-FFF2-40B4-BE49-F238E27FC236}">
                <a16:creationId xmlns:a16="http://schemas.microsoft.com/office/drawing/2014/main" id="{C6A514C6-CF11-4E3E-5DF6-926B79DBCB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1060" y="1543050"/>
            <a:ext cx="4957762" cy="495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690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5431585C-366B-0FC6-15CF-266EA322D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50F4AC3E-6250-01C9-3BBA-AC2862BA60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908" y="2852396"/>
            <a:ext cx="4847924" cy="783354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B72A2CF9-77E7-1301-5324-3104F27CE9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656" y="357187"/>
            <a:ext cx="6143625" cy="6143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297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5D6EFA-8F68-B638-0376-B300A75057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8673FA4-9350-389E-9AD2-FADE094CEC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Should we introduce a correction on the Correlation matrix to address the problem of dipendence between observations of the same group?</a:t>
            </a:r>
          </a:p>
        </p:txBody>
      </p:sp>
    </p:spTree>
    <p:extLst>
      <p:ext uri="{BB962C8B-B14F-4D97-AF65-F5344CB8AC3E}">
        <p14:creationId xmlns:p14="http://schemas.microsoft.com/office/powerpoint/2010/main" val="753385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72"/>
          <p:cNvSpPr txBox="1">
            <a:spLocks noGrp="1"/>
          </p:cNvSpPr>
          <p:nvPr>
            <p:ph type="title"/>
          </p:nvPr>
        </p:nvSpPr>
        <p:spPr>
          <a:xfrm>
            <a:off x="781578" y="971426"/>
            <a:ext cx="10580690" cy="5378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it-IT"/>
              <a:t>DUBBI:</a:t>
            </a:r>
            <a:br>
              <a:rPr lang="it-IT"/>
            </a:br>
            <a:r>
              <a:rPr lang="it-IT" sz="3800"/>
              <a:t>-E’ vero che se una covariata ha significatività nel modello lineare di partenza non possiamo considerarlo come random effect nel LMM? </a:t>
            </a:r>
            <a:br>
              <a:rPr lang="it-IT" sz="3800"/>
            </a:br>
            <a:r>
              <a:rPr lang="it-IT" sz="3800"/>
              <a:t>- o forse può essere trattato come random effect a patto che sia inclusa anche come covariata normale nel modello?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73"/>
          <p:cNvSpPr txBox="1">
            <a:spLocks noGrp="1"/>
          </p:cNvSpPr>
          <p:nvPr>
            <p:ph type="title"/>
          </p:nvPr>
        </p:nvSpPr>
        <p:spPr>
          <a:xfrm>
            <a:off x="781578" y="1168400"/>
            <a:ext cx="10580690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</a:pPr>
            <a:r>
              <a:rPr lang="it-IT"/>
              <a:t>- Ha senso considerare CSI e ITI come random effect se è una covariata con due soli livelli?  </a:t>
            </a:r>
            <a:endParaRPr sz="3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7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7" name="Google Shape;187;p74"/>
          <p:cNvSpPr/>
          <p:nvPr/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31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74"/>
          <p:cNvSpPr/>
          <p:nvPr/>
        </p:nvSpPr>
        <p:spPr>
          <a:xfrm>
            <a:off x="8719939" y="1460230"/>
            <a:ext cx="3472060" cy="825932"/>
          </a:xfrm>
          <a:custGeom>
            <a:avLst/>
            <a:gdLst/>
            <a:ahLst/>
            <a:cxnLst/>
            <a:rect l="l" t="t" r="r" b="b"/>
            <a:pathLst>
              <a:path w="3472060" h="825932" extrusionOk="0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89" name="Google Shape;189;p74"/>
          <p:cNvSpPr txBox="1"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ct val="111111"/>
              <a:buNone/>
            </a:pPr>
            <a:r>
              <a:rPr lang="it-IT">
                <a:solidFill>
                  <a:srgbClr val="EBEBEB"/>
                </a:solidFill>
              </a:rPr>
              <a:t>LMM con CSI come random effect</a:t>
            </a:r>
            <a:br>
              <a:rPr lang="it-IT" b="0" i="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90" name="Google Shape;190;p74"/>
          <p:cNvSpPr/>
          <p:nvPr/>
        </p:nvSpPr>
        <p:spPr>
          <a:xfrm>
            <a:off x="1" y="1762067"/>
            <a:ext cx="12192417" cy="5095933"/>
          </a:xfrm>
          <a:custGeom>
            <a:avLst/>
            <a:gdLst/>
            <a:ahLst/>
            <a:cxnLst/>
            <a:rect l="l" t="t" r="r" b="b"/>
            <a:pathLst>
              <a:path w="12192417" h="5095933" extrusionOk="0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pic>
        <p:nvPicPr>
          <p:cNvPr id="191" name="Google Shape;191;p74" descr="Immagine che contiene testo&#10;&#10;Descrizione generat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526249" y="1460230"/>
            <a:ext cx="5669281" cy="527879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74"/>
          <p:cNvSpPr txBox="1"/>
          <p:nvPr/>
        </p:nvSpPr>
        <p:spPr>
          <a:xfrm>
            <a:off x="649349" y="2426105"/>
            <a:ext cx="3876900" cy="3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PUNTO DI PARTENZA: Linear Model con DIAGNOSI e CSI come covariate</a:t>
            </a:r>
            <a:r>
              <a:rPr lang="it-IT" sz="2600"/>
              <a:t>:</a:t>
            </a:r>
            <a:endParaRPr sz="26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600"/>
              <a:t>Vogliamo controllare se CSI abbia effetto nullo sulla media (hp di random intercept)</a:t>
            </a:r>
            <a:endParaRPr sz="2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75"/>
          <p:cNvSpPr txBox="1">
            <a:spLocks noGrp="1"/>
          </p:cNvSpPr>
          <p:nvPr>
            <p:ph type="title"/>
          </p:nvPr>
        </p:nvSpPr>
        <p:spPr>
          <a:xfrm>
            <a:off x="173671" y="1479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it-IT"/>
              <a:t>LMM con CSI come random effect</a:t>
            </a:r>
            <a:endParaRPr/>
          </a:p>
        </p:txBody>
      </p:sp>
      <p:sp>
        <p:nvSpPr>
          <p:cNvPr id="198" name="Google Shape;198;p75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pic>
        <p:nvPicPr>
          <p:cNvPr id="199" name="Google Shape;199;p75" descr="Immagine che contiene testo&#10;&#10;Descrizione generat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33500" y="1062178"/>
            <a:ext cx="6256020" cy="55247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76"/>
          <p:cNvSpPr txBox="1">
            <a:spLocks noGrp="1"/>
          </p:cNvSpPr>
          <p:nvPr>
            <p:ph type="title"/>
          </p:nvPr>
        </p:nvSpPr>
        <p:spPr>
          <a:xfrm>
            <a:off x="173671" y="147918"/>
            <a:ext cx="9404723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it-IT"/>
              <a:t>CSI come random effect</a:t>
            </a:r>
            <a:endParaRPr/>
          </a:p>
        </p:txBody>
      </p:sp>
      <p:sp>
        <p:nvSpPr>
          <p:cNvPr id="205" name="Google Shape;205;p76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pic>
        <p:nvPicPr>
          <p:cNvPr id="206" name="Google Shape;206;p7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2785" y="1904999"/>
            <a:ext cx="4444409" cy="434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7" name="Google Shape;207;p7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629400" y="1955201"/>
            <a:ext cx="4308439" cy="4308439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76"/>
          <p:cNvSpPr txBox="1"/>
          <p:nvPr/>
        </p:nvSpPr>
        <p:spPr>
          <a:xfrm>
            <a:off x="752784" y="1185863"/>
            <a:ext cx="444440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Perché la matrice è diagonale se c’è interazione fra i gruppi?</a:t>
            </a:r>
            <a:endParaRPr/>
          </a:p>
        </p:txBody>
      </p:sp>
      <p:sp>
        <p:nvSpPr>
          <p:cNvPr id="209" name="Google Shape;209;p76"/>
          <p:cNvSpPr txBox="1"/>
          <p:nvPr/>
        </p:nvSpPr>
        <p:spPr>
          <a:xfrm>
            <a:off x="6629400" y="1185863"/>
            <a:ext cx="4308438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E’ corretto il fatto che CSI dia questo dotplot?</a:t>
            </a:r>
            <a:endParaRPr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 è conseguenza del fatto che abbiamo considerato il CSI sia come covariata che come random effect?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50B972F-5B3D-458F-1814-FA2F910956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4668BAF-064F-08A4-20A7-F044252201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/>
              <a:t>IL nostro percorso p stato:</a:t>
            </a:r>
          </a:p>
          <a:p>
            <a:r>
              <a:rPr lang="it-IT"/>
              <a:t>- siamo partiti dal potizare un modello in cui le osservazioni fossero indipendenti</a:t>
            </a:r>
          </a:p>
          <a:p>
            <a:r>
              <a:rPr lang="it-IT"/>
              <a:t>- abbiamo poi quantificato attraverso gli LMM sui soggetti quanto questa assunzione non sia verificata</a:t>
            </a:r>
          </a:p>
          <a:p>
            <a:endParaRPr lang="it-IT"/>
          </a:p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9578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69" name="Google Shape;169;p1"/>
          <p:cNvSpPr/>
          <p:nvPr/>
        </p:nvSpPr>
        <p:spPr>
          <a:xfrm>
            <a:off x="10442448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st="25400" dir="5400000" rotWithShape="0">
              <a:srgbClr val="000000">
                <a:alpha val="44313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"/>
          <p:cNvSpPr/>
          <p:nvPr/>
        </p:nvSpPr>
        <p:spPr>
          <a:xfrm>
            <a:off x="8719939" y="1460230"/>
            <a:ext cx="3472060" cy="825932"/>
          </a:xfrm>
          <a:custGeom>
            <a:avLst/>
            <a:gdLst/>
            <a:ahLst/>
            <a:cxnLst/>
            <a:rect l="l" t="t" r="r" b="b"/>
            <a:pathLst>
              <a:path w="3472060" h="825932" extrusionOk="0">
                <a:moveTo>
                  <a:pt x="3470310" y="0"/>
                </a:moveTo>
                <a:lnTo>
                  <a:pt x="3472060" y="12850"/>
                </a:lnTo>
                <a:lnTo>
                  <a:pt x="3472060" y="480529"/>
                </a:lnTo>
                <a:lnTo>
                  <a:pt x="3363699" y="498471"/>
                </a:lnTo>
                <a:cubicBezTo>
                  <a:pt x="2435623" y="645518"/>
                  <a:pt x="603076" y="844866"/>
                  <a:pt x="42060" y="824486"/>
                </a:cubicBezTo>
                <a:cubicBezTo>
                  <a:pt x="28151" y="802425"/>
                  <a:pt x="13909" y="780513"/>
                  <a:pt x="0" y="758452"/>
                </a:cubicBezTo>
                <a:lnTo>
                  <a:pt x="188014" y="735602"/>
                </a:lnTo>
                <a:lnTo>
                  <a:pt x="284087" y="722590"/>
                </a:lnTo>
                <a:lnTo>
                  <a:pt x="382288" y="709392"/>
                </a:lnTo>
                <a:lnTo>
                  <a:pt x="481858" y="695774"/>
                </a:lnTo>
                <a:lnTo>
                  <a:pt x="581897" y="680711"/>
                </a:lnTo>
                <a:lnTo>
                  <a:pt x="683670" y="665256"/>
                </a:lnTo>
                <a:lnTo>
                  <a:pt x="787206" y="649587"/>
                </a:lnTo>
                <a:lnTo>
                  <a:pt x="892019" y="632968"/>
                </a:lnTo>
                <a:lnTo>
                  <a:pt x="997620" y="614667"/>
                </a:lnTo>
                <a:lnTo>
                  <a:pt x="1104727" y="596741"/>
                </a:lnTo>
                <a:lnTo>
                  <a:pt x="1212669" y="577397"/>
                </a:lnTo>
                <a:lnTo>
                  <a:pt x="1321506" y="556988"/>
                </a:lnTo>
                <a:lnTo>
                  <a:pt x="1430709" y="536607"/>
                </a:lnTo>
                <a:lnTo>
                  <a:pt x="1541050" y="514481"/>
                </a:lnTo>
                <a:lnTo>
                  <a:pt x="1652805" y="492202"/>
                </a:lnTo>
                <a:lnTo>
                  <a:pt x="1763708" y="469161"/>
                </a:lnTo>
                <a:lnTo>
                  <a:pt x="1875795" y="444641"/>
                </a:lnTo>
                <a:lnTo>
                  <a:pt x="1989128" y="418995"/>
                </a:lnTo>
                <a:lnTo>
                  <a:pt x="2102476" y="393438"/>
                </a:lnTo>
                <a:lnTo>
                  <a:pt x="2215549" y="366291"/>
                </a:lnTo>
                <a:lnTo>
                  <a:pt x="2330490" y="337455"/>
                </a:lnTo>
                <a:lnTo>
                  <a:pt x="2443333" y="308983"/>
                </a:lnTo>
                <a:lnTo>
                  <a:pt x="2558014" y="278646"/>
                </a:lnTo>
                <a:lnTo>
                  <a:pt x="2673621" y="247421"/>
                </a:lnTo>
                <a:lnTo>
                  <a:pt x="2787008" y="215853"/>
                </a:lnTo>
                <a:lnTo>
                  <a:pt x="2901442" y="182011"/>
                </a:lnTo>
                <a:lnTo>
                  <a:pt x="3015722" y="147286"/>
                </a:lnTo>
                <a:lnTo>
                  <a:pt x="3130018" y="112649"/>
                </a:lnTo>
                <a:lnTo>
                  <a:pt x="3243551" y="75688"/>
                </a:lnTo>
                <a:lnTo>
                  <a:pt x="3356992" y="38197"/>
                </a:lnTo>
                <a:lnTo>
                  <a:pt x="3470310" y="0"/>
                </a:lnTo>
                <a:close/>
              </a:path>
            </a:pathLst>
          </a:custGeom>
          <a:solidFill>
            <a:schemeClr val="lt1">
              <a:alpha val="2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71" name="Google Shape;171;p1"/>
          <p:cNvSpPr txBox="1">
            <a:spLocks noGrp="1"/>
          </p:cNvSpPr>
          <p:nvPr>
            <p:ph type="title"/>
          </p:nvPr>
        </p:nvSpPr>
        <p:spPr>
          <a:xfrm>
            <a:off x="648930" y="629267"/>
            <a:ext cx="9252154" cy="1016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BEBEB"/>
              </a:buClr>
              <a:buSzPct val="111111"/>
              <a:buNone/>
            </a:pPr>
            <a:r>
              <a:rPr lang="it-IT">
                <a:solidFill>
                  <a:srgbClr val="EBEBEB"/>
                </a:solidFill>
              </a:rPr>
              <a:t>LMM con subject come random effect</a:t>
            </a:r>
            <a:br>
              <a:rPr lang="it-IT" b="0" i="0">
                <a:solidFill>
                  <a:srgbClr val="EBEBEB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endParaRPr/>
          </a:p>
        </p:txBody>
      </p:sp>
      <p:sp>
        <p:nvSpPr>
          <p:cNvPr id="172" name="Google Shape;172;p1"/>
          <p:cNvSpPr/>
          <p:nvPr/>
        </p:nvSpPr>
        <p:spPr>
          <a:xfrm>
            <a:off x="1" y="1762067"/>
            <a:ext cx="12192417" cy="5095933"/>
          </a:xfrm>
          <a:custGeom>
            <a:avLst/>
            <a:gdLst/>
            <a:ahLst/>
            <a:cxnLst/>
            <a:rect l="l" t="t" r="r" b="b"/>
            <a:pathLst>
              <a:path w="12192417" h="5095933" extrusionOk="0">
                <a:moveTo>
                  <a:pt x="0" y="0"/>
                </a:moveTo>
                <a:lnTo>
                  <a:pt x="71931" y="12261"/>
                </a:lnTo>
                <a:lnTo>
                  <a:pt x="282848" y="48343"/>
                </a:lnTo>
                <a:lnTo>
                  <a:pt x="436463" y="73565"/>
                </a:lnTo>
                <a:lnTo>
                  <a:pt x="619338" y="100188"/>
                </a:lnTo>
                <a:lnTo>
                  <a:pt x="836350" y="132066"/>
                </a:lnTo>
                <a:lnTo>
                  <a:pt x="1076527" y="165696"/>
                </a:lnTo>
                <a:lnTo>
                  <a:pt x="1347183" y="201077"/>
                </a:lnTo>
                <a:lnTo>
                  <a:pt x="1642222" y="238560"/>
                </a:lnTo>
                <a:lnTo>
                  <a:pt x="1962863" y="276043"/>
                </a:lnTo>
                <a:lnTo>
                  <a:pt x="2304231" y="314227"/>
                </a:lnTo>
                <a:lnTo>
                  <a:pt x="2672420" y="349608"/>
                </a:lnTo>
                <a:lnTo>
                  <a:pt x="3057677" y="383588"/>
                </a:lnTo>
                <a:lnTo>
                  <a:pt x="3464880" y="414415"/>
                </a:lnTo>
                <a:lnTo>
                  <a:pt x="3889151" y="443841"/>
                </a:lnTo>
                <a:lnTo>
                  <a:pt x="4331709" y="471515"/>
                </a:lnTo>
                <a:lnTo>
                  <a:pt x="4558475" y="481324"/>
                </a:lnTo>
                <a:lnTo>
                  <a:pt x="4790117" y="492183"/>
                </a:lnTo>
                <a:lnTo>
                  <a:pt x="5025417" y="502342"/>
                </a:lnTo>
                <a:lnTo>
                  <a:pt x="5261936" y="508998"/>
                </a:lnTo>
                <a:lnTo>
                  <a:pt x="5503331" y="514953"/>
                </a:lnTo>
                <a:lnTo>
                  <a:pt x="5747166" y="521259"/>
                </a:lnTo>
                <a:lnTo>
                  <a:pt x="5995876" y="525463"/>
                </a:lnTo>
                <a:lnTo>
                  <a:pt x="6247025" y="525463"/>
                </a:lnTo>
                <a:lnTo>
                  <a:pt x="6500612" y="527565"/>
                </a:lnTo>
                <a:lnTo>
                  <a:pt x="6756638" y="525463"/>
                </a:lnTo>
                <a:lnTo>
                  <a:pt x="7016321" y="521259"/>
                </a:lnTo>
                <a:lnTo>
                  <a:pt x="7276004" y="517406"/>
                </a:lnTo>
                <a:lnTo>
                  <a:pt x="7539344" y="508998"/>
                </a:lnTo>
                <a:lnTo>
                  <a:pt x="7805123" y="500241"/>
                </a:lnTo>
                <a:lnTo>
                  <a:pt x="8070902" y="490082"/>
                </a:lnTo>
                <a:lnTo>
                  <a:pt x="8339120" y="475719"/>
                </a:lnTo>
                <a:lnTo>
                  <a:pt x="8609775" y="458554"/>
                </a:lnTo>
                <a:lnTo>
                  <a:pt x="8881650" y="442089"/>
                </a:lnTo>
                <a:lnTo>
                  <a:pt x="9153525" y="421071"/>
                </a:lnTo>
                <a:lnTo>
                  <a:pt x="9429057" y="395849"/>
                </a:lnTo>
                <a:lnTo>
                  <a:pt x="9700932" y="370626"/>
                </a:lnTo>
                <a:lnTo>
                  <a:pt x="9977683" y="341551"/>
                </a:lnTo>
                <a:lnTo>
                  <a:pt x="10255654" y="309673"/>
                </a:lnTo>
                <a:lnTo>
                  <a:pt x="10529967" y="276043"/>
                </a:lnTo>
                <a:lnTo>
                  <a:pt x="10807938" y="236809"/>
                </a:lnTo>
                <a:lnTo>
                  <a:pt x="11084689" y="194772"/>
                </a:lnTo>
                <a:lnTo>
                  <a:pt x="11362660" y="153085"/>
                </a:lnTo>
                <a:lnTo>
                  <a:pt x="11639411" y="104392"/>
                </a:lnTo>
                <a:lnTo>
                  <a:pt x="11914944" y="54648"/>
                </a:lnTo>
                <a:lnTo>
                  <a:pt x="12191695" y="2452"/>
                </a:lnTo>
                <a:lnTo>
                  <a:pt x="12191695" y="2162231"/>
                </a:lnTo>
                <a:lnTo>
                  <a:pt x="12192417" y="2162231"/>
                </a:lnTo>
                <a:lnTo>
                  <a:pt x="12192417" y="5095933"/>
                </a:lnTo>
                <a:lnTo>
                  <a:pt x="0" y="5095933"/>
                </a:lnTo>
                <a:lnTo>
                  <a:pt x="0" y="2791958"/>
                </a:lnTo>
                <a:lnTo>
                  <a:pt x="0" y="216223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73" name="Google Shape;173;p1"/>
          <p:cNvSpPr txBox="1"/>
          <p:nvPr/>
        </p:nvSpPr>
        <p:spPr>
          <a:xfrm>
            <a:off x="649349" y="2426105"/>
            <a:ext cx="38769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PUNTO DI PARTENZA: Linear Model con DIAGNOSI e SWITCH come covariate </a:t>
            </a:r>
            <a:endParaRPr sz="26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it-IT" sz="2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(= anova vista scorsa volta)</a:t>
            </a:r>
            <a:endParaRPr/>
          </a:p>
        </p:txBody>
      </p:sp>
      <p:pic>
        <p:nvPicPr>
          <p:cNvPr id="174" name="Google Shape;174;p1" descr="Immagine che contiene testo&#10;&#10;Descrizione generata automaticamente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804581" y="1388106"/>
            <a:ext cx="6179195" cy="52108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90158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"/>
          <p:cNvSpPr txBox="1">
            <a:spLocks noGrp="1"/>
          </p:cNvSpPr>
          <p:nvPr>
            <p:ph type="title"/>
          </p:nvPr>
        </p:nvSpPr>
        <p:spPr>
          <a:xfrm>
            <a:off x="173671" y="157018"/>
            <a:ext cx="10494329" cy="14005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Font typeface="Century Gothic"/>
              <a:buNone/>
            </a:pPr>
            <a:r>
              <a:rPr lang="it-IT"/>
              <a:t>LMM con subject come random effect</a:t>
            </a:r>
            <a:endParaRPr/>
          </a:p>
        </p:txBody>
      </p:sp>
      <p:sp>
        <p:nvSpPr>
          <p:cNvPr id="180" name="Google Shape;180;p4"/>
          <p:cNvSpPr txBox="1"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342900" lvl="0" indent="-2413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  <a:p>
            <a:pPr marL="342900" lvl="0" indent="-2413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</a:pPr>
            <a:endParaRPr/>
          </a:p>
        </p:txBody>
      </p:sp>
      <p:pic>
        <p:nvPicPr>
          <p:cNvPr id="181" name="Google Shape;181;p4" descr="Immagine che contiene testo&#10;&#10;Descrizione generata automaticamente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926114" y="1233170"/>
            <a:ext cx="8123739" cy="52895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91198616"/>
      </p:ext>
    </p:extLst>
  </p:cSld>
  <p:clrMapOvr>
    <a:masterClrMapping/>
  </p:clrMapOvr>
</p:sld>
</file>

<file path=ppt/theme/theme1.xml><?xml version="1.0" encoding="utf-8"?>
<a:theme xmlns:a="http://schemas.openxmlformats.org/drawingml/2006/main" name="Ione">
  <a:themeElements>
    <a:clrScheme name="Ione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Ione">
  <a:themeElements>
    <a:clrScheme name="Ione">
      <a:dk1>
        <a:srgbClr val="000000"/>
      </a:dk1>
      <a:lt1>
        <a:srgbClr val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349</Words>
  <Application>Microsoft Office PowerPoint</Application>
  <PresentationFormat>Widescreen</PresentationFormat>
  <Paragraphs>42</Paragraphs>
  <Slides>12</Slides>
  <Notes>8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12</vt:i4>
      </vt:variant>
    </vt:vector>
  </HeadingPairs>
  <TitlesOfParts>
    <vt:vector size="18" baseType="lpstr">
      <vt:lpstr>Century Gothic</vt:lpstr>
      <vt:lpstr>Noto Sans Symbols</vt:lpstr>
      <vt:lpstr>Arial</vt:lpstr>
      <vt:lpstr>Calibri</vt:lpstr>
      <vt:lpstr>Ione</vt:lpstr>
      <vt:lpstr>Ione</vt:lpstr>
      <vt:lpstr>LMM recap</vt:lpstr>
      <vt:lpstr>DUBBI: -E’ vero che se una covariata ha significatività nel modello lineare di partenza non possiamo considerarlo come random effect nel LMM?  - o forse può essere trattato come random effect a patto che sia inclusa anche come covariata normale nel modello?</vt:lpstr>
      <vt:lpstr>- Ha senso considerare CSI e ITI come random effect se è una covariata con due soli livelli?  </vt:lpstr>
      <vt:lpstr>LMM con CSI come random effect </vt:lpstr>
      <vt:lpstr>LMM con CSI come random effect</vt:lpstr>
      <vt:lpstr>CSI come random effect</vt:lpstr>
      <vt:lpstr>Presentazione standard di PowerPoint</vt:lpstr>
      <vt:lpstr>LMM con subject come random effect </vt:lpstr>
      <vt:lpstr>LMM con subject come random effect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LMM recap</dc:title>
  <dc:creator>Lorenzo Ferrara</dc:creator>
  <cp:lastModifiedBy>Lorenzo Ferrara</cp:lastModifiedBy>
  <cp:revision>1</cp:revision>
  <dcterms:created xsi:type="dcterms:W3CDTF">2022-05-09T20:10:51Z</dcterms:created>
  <dcterms:modified xsi:type="dcterms:W3CDTF">2022-06-03T14:34:28Z</dcterms:modified>
</cp:coreProperties>
</file>